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329" r:id="rId2"/>
    <p:sldId id="330" r:id="rId3"/>
    <p:sldId id="331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327" r:id="rId35"/>
    <p:sldId id="328" r:id="rId36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94626"/>
  </p:normalViewPr>
  <p:slideViewPr>
    <p:cSldViewPr snapToGrid="0" snapToObjects="1">
      <p:cViewPr varScale="1">
        <p:scale>
          <a:sx n="161" d="100"/>
          <a:sy n="161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tch digital heritage netwo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203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chapter title</a:t>
            </a:r>
          </a:p>
        </p:txBody>
      </p:sp>
    </p:spTree>
    <p:extLst>
      <p:ext uri="{BB962C8B-B14F-4D97-AF65-F5344CB8AC3E}">
        <p14:creationId xmlns:p14="http://schemas.microsoft.com/office/powerpoint/2010/main" val="20970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chapter title</a:t>
            </a:r>
          </a:p>
        </p:txBody>
      </p:sp>
    </p:spTree>
    <p:extLst>
      <p:ext uri="{BB962C8B-B14F-4D97-AF65-F5344CB8AC3E}">
        <p14:creationId xmlns:p14="http://schemas.microsoft.com/office/powerpoint/2010/main" val="1118372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purp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chapter title</a:t>
            </a:r>
          </a:p>
        </p:txBody>
      </p:sp>
    </p:spTree>
    <p:extLst>
      <p:ext uri="{BB962C8B-B14F-4D97-AF65-F5344CB8AC3E}">
        <p14:creationId xmlns:p14="http://schemas.microsoft.com/office/powerpoint/2010/main" val="1413236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ark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chapter title</a:t>
            </a:r>
          </a:p>
        </p:txBody>
      </p:sp>
    </p:spTree>
    <p:extLst>
      <p:ext uri="{BB962C8B-B14F-4D97-AF65-F5344CB8AC3E}">
        <p14:creationId xmlns:p14="http://schemas.microsoft.com/office/powerpoint/2010/main" val="1583868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000" y="612000"/>
            <a:ext cx="5832000" cy="648000"/>
          </a:xfrm>
        </p:spPr>
        <p:txBody>
          <a:bodyPr/>
          <a:lstStyle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000" y="1512000"/>
            <a:ext cx="5832000" cy="3096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A2ABD569-9B06-F74E-BB68-3230F20F37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33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F064F9E-27FC-E144-82D9-D6AE92D55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78800" y="0"/>
            <a:ext cx="3265200" cy="51435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7CB779E-502A-9640-8436-E4227089A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000" y="436728"/>
            <a:ext cx="4608000" cy="936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4057F09-8E07-344D-BDE8-6A4331CA58F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6000" y="1512000"/>
            <a:ext cx="4608000" cy="3024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6D5D7553-4251-B649-A78B-685FC41ADF3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36000" y="4536000"/>
            <a:ext cx="4608000" cy="216000"/>
          </a:xfrm>
        </p:spPr>
        <p:txBody>
          <a:bodyPr/>
          <a:lstStyle>
            <a:lvl1pPr marL="0" indent="0" algn="r">
              <a:buNone/>
              <a:defRPr sz="1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84346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half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F064F9E-27FC-E144-82D9-D6AE92D55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662002" y="0"/>
            <a:ext cx="4481998" cy="51435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ED5C90-C736-4F43-9C1E-585FC492F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000" y="436728"/>
            <a:ext cx="3456000" cy="936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12874E8-BF94-CC46-8AA1-25D0AD5C194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5999" y="1512000"/>
            <a:ext cx="3456000" cy="3024000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240419A-F3DD-8F4C-B6A5-C101A228FFF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36000" y="4536000"/>
            <a:ext cx="3456000" cy="216000"/>
          </a:xfrm>
        </p:spPr>
        <p:txBody>
          <a:bodyPr/>
          <a:lstStyle>
            <a:lvl1pPr marL="0" indent="0" algn="r">
              <a:buNone/>
              <a:defRPr sz="1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98478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w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F064F9E-27FC-E144-82D9-D6AE92D55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76000" y="0"/>
            <a:ext cx="5868000" cy="51435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204A0C-4084-2F46-9E70-0430AC09F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6000" y="2052000"/>
            <a:ext cx="2160000" cy="2268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3C5BE89-973D-9248-8F4C-EFD2FD6F0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000" y="432000"/>
            <a:ext cx="2160000" cy="151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6556AC3-2A6C-5342-9F72-7E5799FE0410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936000" y="4320000"/>
            <a:ext cx="2160000" cy="432000"/>
          </a:xfrm>
        </p:spPr>
        <p:txBody>
          <a:bodyPr/>
          <a:lstStyle>
            <a:lvl1pPr marL="0" indent="0" algn="r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25553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8D27A0D9-BE46-3948-BCF4-F981CE9522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68000" y="468000"/>
            <a:ext cx="40140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DFF08BD-3200-8D4F-B1AF-48AB65539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0" y="612000"/>
            <a:ext cx="3888000" cy="648000"/>
          </a:xfrm>
        </p:spPr>
        <p:txBody>
          <a:bodyPr/>
          <a:lstStyle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237A39F-896F-2149-A60B-E176EDD47F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000" y="1512000"/>
            <a:ext cx="3888000" cy="30195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B184033-CE09-504F-9A83-9FB4E81A8C3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0" y="4536000"/>
            <a:ext cx="38880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46659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circl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8D27A0D9-BE46-3948-BCF4-F981CE9522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000" y="468000"/>
            <a:ext cx="4176000" cy="4176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lIns="216000" tIns="216000" rIns="216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DFF08BD-3200-8D4F-B1AF-48AB65539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0" y="612000"/>
            <a:ext cx="3888000" cy="648000"/>
          </a:xfrm>
        </p:spPr>
        <p:txBody>
          <a:bodyPr/>
          <a:lstStyle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237A39F-896F-2149-A60B-E176EDD47F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000" y="1512000"/>
            <a:ext cx="3888000" cy="30195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B184033-CE09-504F-9A83-9FB4E81A8C3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0" y="4536000"/>
            <a:ext cx="3888000" cy="216000"/>
          </a:xfrm>
        </p:spPr>
        <p:txBody>
          <a:bodyPr/>
          <a:lstStyle>
            <a:lvl1pPr marL="0" indent="0">
              <a:buNone/>
              <a:defRPr sz="1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5731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364" y="1053296"/>
            <a:ext cx="6696000" cy="1368000"/>
          </a:xfrm>
        </p:spPr>
        <p:txBody>
          <a:bodyPr anchor="t" anchorCtr="0"/>
          <a:lstStyle>
            <a:lvl1pPr algn="l">
              <a:defRPr sz="45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6361" y="2736000"/>
            <a:ext cx="6696000" cy="75600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None/>
              <a:defRPr sz="2200"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6361" y="4068000"/>
            <a:ext cx="2160000" cy="21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en-GB" noProof="0" smtClean="0"/>
              <a:pPr/>
              <a:t>14/05/2021</a:t>
            </a:fld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F72A2B9-6C04-F445-896D-78F75851AEA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6361" y="3600001"/>
            <a:ext cx="6696000" cy="324000"/>
          </a:xfrm>
        </p:spPr>
        <p:txBody>
          <a:bodyPr/>
          <a:lstStyle>
            <a:lvl1pPr marL="0" indent="0">
              <a:buNone/>
              <a:defRPr sz="1500">
                <a:latin typeface="+mj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/>
              <a:t>Name presenter, function, organisation</a:t>
            </a:r>
          </a:p>
        </p:txBody>
      </p:sp>
    </p:spTree>
    <p:extLst>
      <p:ext uri="{BB962C8B-B14F-4D97-AF65-F5344CB8AC3E}">
        <p14:creationId xmlns:p14="http://schemas.microsoft.com/office/powerpoint/2010/main" val="753456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204A0C-4084-2F46-9E70-0430AC09F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6000" y="2052000"/>
            <a:ext cx="2160000" cy="2556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3C5BE89-973D-9248-8F4C-EFD2FD6F0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000" y="432000"/>
            <a:ext cx="2160000" cy="151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307A25A-14A9-5B41-9F03-753B560069C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80000" y="468000"/>
            <a:ext cx="4392000" cy="42084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GB" noProof="0"/>
              <a:t> 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538A394A-9FC5-9F40-8FC5-94BB8A98A6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579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8000" y="468000"/>
            <a:ext cx="8208000" cy="4208400"/>
          </a:xfrm>
          <a:solidFill>
            <a:schemeClr val="bg1">
              <a:lumMod val="85000"/>
            </a:schemeClr>
          </a:solidFill>
        </p:spPr>
        <p:txBody>
          <a:bodyPr lIns="1800000" tIns="360000" rIns="180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6C0503-6A4F-CE4E-9C53-C6763AE20F8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" y="4716000"/>
            <a:ext cx="82080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6154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8000" y="468000"/>
            <a:ext cx="40140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EC431C0-C386-0749-B9E0-FF480AAA3EC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680000" y="468000"/>
            <a:ext cx="40140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marR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B92CF6A-9B19-4B44-8BE8-5E2F63FEDB5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79999" y="4716000"/>
            <a:ext cx="4013999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1155EDA-1B07-8647-89B9-4D0A94478B80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68001" y="4716000"/>
            <a:ext cx="4013999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63866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8000" y="468000"/>
            <a:ext cx="26136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B01883F-72AD-2B41-B86E-A8007162219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6062400" y="468000"/>
            <a:ext cx="26136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90BC21B-8011-484C-813D-7C7737D86F5F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265200" y="468000"/>
            <a:ext cx="26136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228CA6C-49BA-6B46-8DBB-A7E9772048A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" y="471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FA053A8-50C0-A740-87E4-52B5D1CB572D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3265200" y="471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B219120-B1B1-474D-9EDA-FC504F565BAD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62400" y="471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742779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8000" y="468001"/>
            <a:ext cx="2613600" cy="2052000"/>
          </a:xfrm>
          <a:solidFill>
            <a:schemeClr val="bg1">
              <a:lumMod val="85000"/>
            </a:schemeClr>
          </a:solidFill>
        </p:spPr>
        <p:txBody>
          <a:bodyPr lIns="216000" tIns="216000" rIns="216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B01883F-72AD-2B41-B86E-A8007162219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6062400" y="468000"/>
            <a:ext cx="2613600" cy="2052000"/>
          </a:xfrm>
          <a:solidFill>
            <a:schemeClr val="bg1">
              <a:lumMod val="85000"/>
            </a:schemeClr>
          </a:solidFill>
        </p:spPr>
        <p:txBody>
          <a:bodyPr lIns="216000" tIns="216000" rIns="216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90BC21B-8011-484C-813D-7C7737D86F5F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265200" y="468000"/>
            <a:ext cx="2613600" cy="2052000"/>
          </a:xfrm>
          <a:solidFill>
            <a:schemeClr val="bg1">
              <a:lumMod val="85000"/>
            </a:schemeClr>
          </a:solidFill>
        </p:spPr>
        <p:txBody>
          <a:bodyPr lIns="216000" tIns="216000" rIns="216000" anchor="t"/>
          <a:lstStyle>
            <a:lvl1pPr marL="0" marR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228CA6C-49BA-6B46-8DBB-A7E9772048A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" y="255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FA053A8-50C0-A740-87E4-52B5D1CB572D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3265200" y="255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B219120-B1B1-474D-9EDA-FC504F565BAD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62400" y="255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BC28249-571C-064F-B0FC-08672A83A7A3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68000" y="2844000"/>
            <a:ext cx="2613600" cy="1872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C414B4EA-CBD5-1140-9870-1333822211D5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3265200" y="2844000"/>
            <a:ext cx="2613600" cy="1872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CE7D299-89C6-3F45-A307-B37C833C51E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062400" y="2844000"/>
            <a:ext cx="2613600" cy="1872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12997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8000" y="468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012729A-8460-3745-902F-735ABB70DB5C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760800" y="2664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546C0E53-BDE6-324B-893A-14D7EFCAB96D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63200" y="2664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3EA27852-B677-8640-B984-F4DD068A48F0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565600" y="2664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C4266A4-3776-384F-93E6-B59DC3242AA7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68000" y="2664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BB9AA215-F904-1444-B947-7FDE3060601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2565600" y="468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86367149-305E-BB45-B38A-0462CB0BF831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6760800" y="468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10C04FE-3836-7C4B-8EF8-348F3CE381C4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4663200" y="468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97916C1-C7BE-BF46-93EC-E46CC48D4D9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62000" y="4716000"/>
            <a:ext cx="40140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DD7099AB-1D25-F946-94C0-F8597B3D5126}"/>
              </a:ext>
            </a:extLst>
          </p:cNvPr>
          <p:cNvSpPr>
            <a:spLocks noGrp="1"/>
          </p:cNvSpPr>
          <p:nvPr>
            <p:ph type="body" sz="half" idx="19" hasCustomPrompt="1"/>
          </p:nvPr>
        </p:nvSpPr>
        <p:spPr>
          <a:xfrm>
            <a:off x="466800" y="4716000"/>
            <a:ext cx="40140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b="0" i="0" u="none" strike="noStrike" noProof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Click to add caption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175184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5D916F9-A8E8-9945-AFF7-A259398B2E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412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A39B3FC-DE29-A74F-B9A6-98AAA44243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3517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66E11C-7B52-4A4D-B605-F4B7A053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1188000"/>
            <a:ext cx="5832000" cy="648000"/>
          </a:xfrm>
        </p:spPr>
        <p:txBody>
          <a:bodyPr anchor="t" anchorCtr="0"/>
          <a:lstStyle>
            <a:lvl1pPr>
              <a:defRPr sz="20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DCC6D40-DC2D-D143-94E0-A0A11DE4E717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27476" y="2052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marR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Click to add a partner logo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2B9E24C-A49C-E14E-A355-DD9B648CB2B9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430123" y="2052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 dirty="0"/>
              <a:t>Click to add a partner logo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526A2DA-3C0C-364A-AE70-C7B4B37CAF6C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1232771" y="2052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 dirty="0"/>
              <a:t>Click to add a partner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3EC0374A-1A86-CF4A-A1F3-E2CB50FBA24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5627476" y="3168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 dirty="0"/>
              <a:t>Click to add a partner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EE7B1D1-2778-844E-9C8D-7DC138842B38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3430123" y="3168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 dirty="0"/>
              <a:t>Click to add a partner logo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2CEF133C-C3F7-D443-82C8-CD90C6AE475A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1232771" y="3168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noProof="0" dirty="0"/>
              <a:t>Click to add a partner logo</a:t>
            </a:r>
          </a:p>
        </p:txBody>
      </p:sp>
    </p:spTree>
    <p:extLst>
      <p:ext uri="{BB962C8B-B14F-4D97-AF65-F5344CB8AC3E}">
        <p14:creationId xmlns:p14="http://schemas.microsoft.com/office/powerpoint/2010/main" val="5639213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364" y="1440000"/>
            <a:ext cx="6696000" cy="792000"/>
          </a:xfrm>
        </p:spPr>
        <p:txBody>
          <a:bodyPr anchor="t" anchorCtr="0"/>
          <a:lstStyle>
            <a:lvl1pPr algn="l">
              <a:defRPr sz="4500" b="1">
                <a:latin typeface="Kalam" panose="02000000000000000000" pitchFamily="2" charset="77"/>
                <a:cs typeface="Kalam" panose="02000000000000000000" pitchFamily="2" charset="77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4B51D00-7DF8-1742-BA8E-C41A1EA256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6364" y="2232000"/>
            <a:ext cx="6696000" cy="432000"/>
          </a:xfrm>
        </p:spPr>
        <p:txBody>
          <a:bodyPr/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185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364" y="1053296"/>
            <a:ext cx="6696000" cy="1368000"/>
          </a:xfrm>
        </p:spPr>
        <p:txBody>
          <a:bodyPr anchor="t" anchorCtr="0"/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6361" y="2736000"/>
            <a:ext cx="6696000" cy="75600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6361" y="4068000"/>
            <a:ext cx="2160000" cy="21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CFD2F0-EF60-464C-B7D7-A0E44E0B8B58}" type="datetimeFigureOut">
              <a:rPr lang="en-GB" noProof="0" smtClean="0"/>
              <a:pPr/>
              <a:t>14/05/2021</a:t>
            </a:fld>
            <a:endParaRPr lang="en-GB" noProof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F72A2B9-6C04-F445-896D-78F75851AEA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6361" y="3600001"/>
            <a:ext cx="6696000" cy="324000"/>
          </a:xfr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/>
              <a:t>Name presenter, function, organisation</a:t>
            </a:r>
          </a:p>
        </p:txBody>
      </p:sp>
    </p:spTree>
    <p:extLst>
      <p:ext uri="{BB962C8B-B14F-4D97-AF65-F5344CB8AC3E}">
        <p14:creationId xmlns:p14="http://schemas.microsoft.com/office/powerpoint/2010/main" val="7160997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364" y="1440000"/>
            <a:ext cx="6696000" cy="792000"/>
          </a:xfrm>
        </p:spPr>
        <p:txBody>
          <a:bodyPr anchor="t" anchorCtr="0"/>
          <a:lstStyle>
            <a:lvl1pPr algn="l">
              <a:defRPr sz="4500" b="1">
                <a:solidFill>
                  <a:schemeClr val="bg1"/>
                </a:solidFill>
                <a:latin typeface="Kalam" panose="02000000000000000000" pitchFamily="2" charset="77"/>
                <a:cs typeface="Kalam" panose="02000000000000000000" pitchFamily="2" charset="77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3ABC348-4586-4A4C-9E38-1C2964FD5A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6364" y="2232000"/>
            <a:ext cx="6696000" cy="432000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264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y tuned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364" y="1440000"/>
            <a:ext cx="6696000" cy="1368000"/>
          </a:xfrm>
        </p:spPr>
        <p:txBody>
          <a:bodyPr anchor="t" anchorCtr="0"/>
          <a:lstStyle>
            <a:lvl1pPr algn="l">
              <a:defRPr sz="4500" b="1" i="0">
                <a:latin typeface="Kalam" panose="02000000000000000000" pitchFamily="2" charset="77"/>
                <a:cs typeface="Kalam" panose="02000000000000000000" pitchFamily="2" charset="77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16" name="Graphic 8">
            <a:extLst>
              <a:ext uri="{FF2B5EF4-FFF2-40B4-BE49-F238E27FC236}">
                <a16:creationId xmlns:a16="http://schemas.microsoft.com/office/drawing/2014/main" id="{A66D6ED2-41E2-5E46-9DB9-9C46E5CB047B}"/>
              </a:ext>
            </a:extLst>
          </p:cNvPr>
          <p:cNvGrpSpPr/>
          <p:nvPr userDrawn="1"/>
        </p:nvGrpSpPr>
        <p:grpSpPr>
          <a:xfrm>
            <a:off x="2361474" y="4180064"/>
            <a:ext cx="299495" cy="299749"/>
            <a:chOff x="1182062" y="4186642"/>
            <a:chExt cx="299495" cy="299749"/>
          </a:xfrm>
          <a:solidFill>
            <a:schemeClr val="tx2"/>
          </a:solidFill>
        </p:grpSpPr>
        <p:sp>
          <p:nvSpPr>
            <p:cNvPr id="20" name="Vrije vorm 19">
              <a:extLst>
                <a:ext uri="{FF2B5EF4-FFF2-40B4-BE49-F238E27FC236}">
                  <a16:creationId xmlns:a16="http://schemas.microsoft.com/office/drawing/2014/main" id="{ACC2E048-E0F0-BC42-81CA-248C521E92F6}"/>
                </a:ext>
              </a:extLst>
            </p:cNvPr>
            <p:cNvSpPr/>
            <p:nvPr/>
          </p:nvSpPr>
          <p:spPr>
            <a:xfrm>
              <a:off x="1182062" y="4186642"/>
              <a:ext cx="71593" cy="71593"/>
            </a:xfrm>
            <a:custGeom>
              <a:avLst/>
              <a:gdLst>
                <a:gd name="connsiteX0" fmla="*/ 35797 w 71593"/>
                <a:gd name="connsiteY0" fmla="*/ 71593 h 71593"/>
                <a:gd name="connsiteX1" fmla="*/ 71593 w 71593"/>
                <a:gd name="connsiteY1" fmla="*/ 35796 h 71593"/>
                <a:gd name="connsiteX2" fmla="*/ 35796 w 71593"/>
                <a:gd name="connsiteY2" fmla="*/ 0 h 71593"/>
                <a:gd name="connsiteX3" fmla="*/ 0 w 71593"/>
                <a:gd name="connsiteY3" fmla="*/ 35797 h 71593"/>
                <a:gd name="connsiteX4" fmla="*/ 0 w 71593"/>
                <a:gd name="connsiteY4" fmla="*/ 35924 h 71593"/>
                <a:gd name="connsiteX5" fmla="*/ 35669 w 71593"/>
                <a:gd name="connsiteY5" fmla="*/ 71594 h 71593"/>
                <a:gd name="connsiteX6" fmla="*/ 35797 w 71593"/>
                <a:gd name="connsiteY6" fmla="*/ 71593 h 7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93" h="71593">
                  <a:moveTo>
                    <a:pt x="35797" y="71593"/>
                  </a:moveTo>
                  <a:cubicBezTo>
                    <a:pt x="55567" y="71593"/>
                    <a:pt x="71594" y="55566"/>
                    <a:pt x="71593" y="35796"/>
                  </a:cubicBezTo>
                  <a:cubicBezTo>
                    <a:pt x="71593" y="16027"/>
                    <a:pt x="55566" y="0"/>
                    <a:pt x="35796" y="0"/>
                  </a:cubicBezTo>
                  <a:cubicBezTo>
                    <a:pt x="16027" y="0"/>
                    <a:pt x="0" y="16027"/>
                    <a:pt x="0" y="35797"/>
                  </a:cubicBezTo>
                  <a:cubicBezTo>
                    <a:pt x="0" y="35839"/>
                    <a:pt x="0" y="35882"/>
                    <a:pt x="0" y="35924"/>
                  </a:cubicBezTo>
                  <a:cubicBezTo>
                    <a:pt x="0" y="55624"/>
                    <a:pt x="15970" y="71594"/>
                    <a:pt x="35669" y="71594"/>
                  </a:cubicBezTo>
                  <a:cubicBezTo>
                    <a:pt x="35712" y="71594"/>
                    <a:pt x="35754" y="71594"/>
                    <a:pt x="35797" y="71593"/>
                  </a:cubicBezTo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21" name="Vrije vorm 20">
              <a:extLst>
                <a:ext uri="{FF2B5EF4-FFF2-40B4-BE49-F238E27FC236}">
                  <a16:creationId xmlns:a16="http://schemas.microsoft.com/office/drawing/2014/main" id="{F93A8B45-75A3-5745-A991-1F04FB389B03}"/>
                </a:ext>
              </a:extLst>
            </p:cNvPr>
            <p:cNvSpPr/>
            <p:nvPr/>
          </p:nvSpPr>
          <p:spPr>
            <a:xfrm>
              <a:off x="1286268" y="4284292"/>
              <a:ext cx="195289" cy="201972"/>
            </a:xfrm>
            <a:custGeom>
              <a:avLst/>
              <a:gdLst>
                <a:gd name="connsiteX0" fmla="*/ 195290 w 195289"/>
                <a:gd name="connsiteY0" fmla="*/ 92289 h 201972"/>
                <a:gd name="connsiteX1" fmla="*/ 123696 w 195289"/>
                <a:gd name="connsiteY1" fmla="*/ 186 h 201972"/>
                <a:gd name="connsiteX2" fmla="*/ 65479 w 195289"/>
                <a:gd name="connsiteY2" fmla="*/ 29868 h 201972"/>
                <a:gd name="connsiteX3" fmla="*/ 65479 w 195289"/>
                <a:gd name="connsiteY3" fmla="*/ 186 h 201972"/>
                <a:gd name="connsiteX4" fmla="*/ 0 w 195289"/>
                <a:gd name="connsiteY4" fmla="*/ 186 h 201972"/>
                <a:gd name="connsiteX5" fmla="*/ 0 w 195289"/>
                <a:gd name="connsiteY5" fmla="*/ 201972 h 201972"/>
                <a:gd name="connsiteX6" fmla="*/ 65479 w 195289"/>
                <a:gd name="connsiteY6" fmla="*/ 201972 h 201972"/>
                <a:gd name="connsiteX7" fmla="*/ 65479 w 195289"/>
                <a:gd name="connsiteY7" fmla="*/ 102990 h 201972"/>
                <a:gd name="connsiteX8" fmla="*/ 97708 w 195289"/>
                <a:gd name="connsiteY8" fmla="*/ 52034 h 201972"/>
                <a:gd name="connsiteX9" fmla="*/ 130193 w 195289"/>
                <a:gd name="connsiteY9" fmla="*/ 104519 h 201972"/>
                <a:gd name="connsiteX10" fmla="*/ 130193 w 195289"/>
                <a:gd name="connsiteY10" fmla="*/ 201717 h 201972"/>
                <a:gd name="connsiteX11" fmla="*/ 195290 w 195289"/>
                <a:gd name="connsiteY11" fmla="*/ 201717 h 20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89" h="201972">
                  <a:moveTo>
                    <a:pt x="195290" y="92289"/>
                  </a:moveTo>
                  <a:cubicBezTo>
                    <a:pt x="195290" y="38403"/>
                    <a:pt x="186500" y="186"/>
                    <a:pt x="123696" y="186"/>
                  </a:cubicBezTo>
                  <a:cubicBezTo>
                    <a:pt x="100260" y="-1620"/>
                    <a:pt x="77783" y="9840"/>
                    <a:pt x="65479" y="29868"/>
                  </a:cubicBezTo>
                  <a:lnTo>
                    <a:pt x="65479" y="186"/>
                  </a:lnTo>
                  <a:lnTo>
                    <a:pt x="0" y="186"/>
                  </a:lnTo>
                  <a:lnTo>
                    <a:pt x="0" y="201972"/>
                  </a:lnTo>
                  <a:lnTo>
                    <a:pt x="65479" y="201972"/>
                  </a:lnTo>
                  <a:lnTo>
                    <a:pt x="65479" y="102990"/>
                  </a:lnTo>
                  <a:cubicBezTo>
                    <a:pt x="65479" y="76875"/>
                    <a:pt x="65479" y="52034"/>
                    <a:pt x="97708" y="52034"/>
                  </a:cubicBezTo>
                  <a:cubicBezTo>
                    <a:pt x="129938" y="52034"/>
                    <a:pt x="130193" y="77512"/>
                    <a:pt x="130193" y="104519"/>
                  </a:cubicBezTo>
                  <a:lnTo>
                    <a:pt x="130193" y="201717"/>
                  </a:lnTo>
                  <a:lnTo>
                    <a:pt x="195290" y="201717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22" name="Vrije vorm 21">
              <a:extLst>
                <a:ext uri="{FF2B5EF4-FFF2-40B4-BE49-F238E27FC236}">
                  <a16:creationId xmlns:a16="http://schemas.microsoft.com/office/drawing/2014/main" id="{C59C3BB4-7B81-224A-8C24-BC1FB5F55AC8}"/>
                </a:ext>
              </a:extLst>
            </p:cNvPr>
            <p:cNvSpPr/>
            <p:nvPr/>
          </p:nvSpPr>
          <p:spPr>
            <a:xfrm>
              <a:off x="1182063" y="4284478"/>
              <a:ext cx="71593" cy="201913"/>
            </a:xfrm>
            <a:custGeom>
              <a:avLst/>
              <a:gdLst>
                <a:gd name="connsiteX0" fmla="*/ 0 w 71593"/>
                <a:gd name="connsiteY0" fmla="*/ 0 h 201913"/>
                <a:gd name="connsiteX1" fmla="*/ 71593 w 71593"/>
                <a:gd name="connsiteY1" fmla="*/ 0 h 201913"/>
                <a:gd name="connsiteX2" fmla="*/ 71593 w 71593"/>
                <a:gd name="connsiteY2" fmla="*/ 201914 h 201913"/>
                <a:gd name="connsiteX3" fmla="*/ 0 w 71593"/>
                <a:gd name="connsiteY3" fmla="*/ 201914 h 20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93" h="201913">
                  <a:moveTo>
                    <a:pt x="0" y="0"/>
                  </a:moveTo>
                  <a:lnTo>
                    <a:pt x="71593" y="0"/>
                  </a:lnTo>
                  <a:lnTo>
                    <a:pt x="71593" y="201914"/>
                  </a:lnTo>
                  <a:lnTo>
                    <a:pt x="0" y="201914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23" name="Graphic 6">
            <a:extLst>
              <a:ext uri="{FF2B5EF4-FFF2-40B4-BE49-F238E27FC236}">
                <a16:creationId xmlns:a16="http://schemas.microsoft.com/office/drawing/2014/main" id="{A460D29E-20B4-E944-B6EE-D5470CEB3905}"/>
              </a:ext>
            </a:extLst>
          </p:cNvPr>
          <p:cNvSpPr/>
          <p:nvPr userDrawn="1"/>
        </p:nvSpPr>
        <p:spPr>
          <a:xfrm>
            <a:off x="1808383" y="4258433"/>
            <a:ext cx="299546" cy="208729"/>
          </a:xfrm>
          <a:custGeom>
            <a:avLst/>
            <a:gdLst>
              <a:gd name="connsiteX0" fmla="*/ 117289 w 299546"/>
              <a:gd name="connsiteY0" fmla="*/ 153405 h 208729"/>
              <a:gd name="connsiteX1" fmla="*/ 117289 w 299546"/>
              <a:gd name="connsiteY1" fmla="*/ 55329 h 208729"/>
              <a:gd name="connsiteX2" fmla="*/ 208500 w 299546"/>
              <a:gd name="connsiteY2" fmla="*/ 104367 h 208729"/>
              <a:gd name="connsiteX3" fmla="*/ 287737 w 299546"/>
              <a:gd name="connsiteY3" fmla="*/ 26913 h 208729"/>
              <a:gd name="connsiteX4" fmla="*/ 260093 w 299546"/>
              <a:gd name="connsiteY4" fmla="*/ 6171 h 208729"/>
              <a:gd name="connsiteX5" fmla="*/ 150028 w 299546"/>
              <a:gd name="connsiteY5" fmla="*/ 176 h 208729"/>
              <a:gd name="connsiteX6" fmla="*/ 150028 w 299546"/>
              <a:gd name="connsiteY6" fmla="*/ 176 h 208729"/>
              <a:gd name="connsiteX7" fmla="*/ 39835 w 299546"/>
              <a:gd name="connsiteY7" fmla="*/ 6171 h 208729"/>
              <a:gd name="connsiteX8" fmla="*/ 12064 w 299546"/>
              <a:gd name="connsiteY8" fmla="*/ 26913 h 208729"/>
              <a:gd name="connsiteX9" fmla="*/ 217 w 299546"/>
              <a:gd name="connsiteY9" fmla="*/ 104367 h 208729"/>
              <a:gd name="connsiteX10" fmla="*/ 12064 w 299546"/>
              <a:gd name="connsiteY10" fmla="*/ 181820 h 208729"/>
              <a:gd name="connsiteX11" fmla="*/ 39835 w 299546"/>
              <a:gd name="connsiteY11" fmla="*/ 202562 h 208729"/>
              <a:gd name="connsiteX12" fmla="*/ 149773 w 299546"/>
              <a:gd name="connsiteY12" fmla="*/ 208557 h 208729"/>
              <a:gd name="connsiteX13" fmla="*/ 149773 w 299546"/>
              <a:gd name="connsiteY13" fmla="*/ 208557 h 208729"/>
              <a:gd name="connsiteX14" fmla="*/ 259839 w 299546"/>
              <a:gd name="connsiteY14" fmla="*/ 202562 h 208729"/>
              <a:gd name="connsiteX15" fmla="*/ 287482 w 299546"/>
              <a:gd name="connsiteY15" fmla="*/ 181820 h 208729"/>
              <a:gd name="connsiteX16" fmla="*/ 299330 w 299546"/>
              <a:gd name="connsiteY16" fmla="*/ 104367 h 208729"/>
              <a:gd name="connsiteX17" fmla="*/ 287482 w 299546"/>
              <a:gd name="connsiteY17" fmla="*/ 26913 h 20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9546" h="208729">
                <a:moveTo>
                  <a:pt x="117289" y="153405"/>
                </a:moveTo>
                <a:lnTo>
                  <a:pt x="117289" y="55329"/>
                </a:lnTo>
                <a:lnTo>
                  <a:pt x="208500" y="104367"/>
                </a:lnTo>
                <a:close/>
                <a:moveTo>
                  <a:pt x="287737" y="26913"/>
                </a:moveTo>
                <a:cubicBezTo>
                  <a:pt x="282115" y="16583"/>
                  <a:pt x="272045" y="9027"/>
                  <a:pt x="260093" y="6171"/>
                </a:cubicBezTo>
                <a:cubicBezTo>
                  <a:pt x="223637" y="1378"/>
                  <a:pt x="186828" y="-627"/>
                  <a:pt x="150028" y="176"/>
                </a:cubicBezTo>
                <a:lnTo>
                  <a:pt x="150028" y="176"/>
                </a:lnTo>
                <a:cubicBezTo>
                  <a:pt x="113185" y="-637"/>
                  <a:pt x="76333" y="1368"/>
                  <a:pt x="39835" y="6171"/>
                </a:cubicBezTo>
                <a:cubicBezTo>
                  <a:pt x="27828" y="8982"/>
                  <a:pt x="17701" y="16546"/>
                  <a:pt x="12064" y="26913"/>
                </a:cubicBezTo>
                <a:cubicBezTo>
                  <a:pt x="3004" y="51807"/>
                  <a:pt x="-1014" y="78079"/>
                  <a:pt x="217" y="104367"/>
                </a:cubicBezTo>
                <a:cubicBezTo>
                  <a:pt x="-1014" y="130655"/>
                  <a:pt x="3004" y="156927"/>
                  <a:pt x="12064" y="181820"/>
                </a:cubicBezTo>
                <a:cubicBezTo>
                  <a:pt x="17701" y="192187"/>
                  <a:pt x="27828" y="199751"/>
                  <a:pt x="39835" y="202562"/>
                </a:cubicBezTo>
                <a:cubicBezTo>
                  <a:pt x="76249" y="207353"/>
                  <a:pt x="113015" y="209357"/>
                  <a:pt x="149773" y="208557"/>
                </a:cubicBezTo>
                <a:lnTo>
                  <a:pt x="149773" y="208557"/>
                </a:lnTo>
                <a:cubicBezTo>
                  <a:pt x="186574" y="209360"/>
                  <a:pt x="223382" y="207355"/>
                  <a:pt x="259839" y="202562"/>
                </a:cubicBezTo>
                <a:cubicBezTo>
                  <a:pt x="271791" y="199706"/>
                  <a:pt x="281861" y="192150"/>
                  <a:pt x="287482" y="181820"/>
                </a:cubicBezTo>
                <a:cubicBezTo>
                  <a:pt x="296542" y="156927"/>
                  <a:pt x="300561" y="130655"/>
                  <a:pt x="299330" y="104367"/>
                </a:cubicBezTo>
                <a:cubicBezTo>
                  <a:pt x="300561" y="78079"/>
                  <a:pt x="296542" y="51807"/>
                  <a:pt x="287482" y="26913"/>
                </a:cubicBezTo>
              </a:path>
            </a:pathLst>
          </a:custGeom>
          <a:solidFill>
            <a:schemeClr val="tx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4" name="Graphic 4">
            <a:extLst>
              <a:ext uri="{FF2B5EF4-FFF2-40B4-BE49-F238E27FC236}">
                <a16:creationId xmlns:a16="http://schemas.microsoft.com/office/drawing/2014/main" id="{87149538-3DB8-A34C-BD05-739390E4CD98}"/>
              </a:ext>
            </a:extLst>
          </p:cNvPr>
          <p:cNvSpPr/>
          <p:nvPr userDrawn="1"/>
        </p:nvSpPr>
        <p:spPr>
          <a:xfrm>
            <a:off x="1296000" y="4226746"/>
            <a:ext cx="312406" cy="234775"/>
          </a:xfrm>
          <a:custGeom>
            <a:avLst/>
            <a:gdLst>
              <a:gd name="connsiteX0" fmla="*/ 312407 w 312406"/>
              <a:gd name="connsiteY0" fmla="*/ 27654 h 234775"/>
              <a:gd name="connsiteX1" fmla="*/ 275579 w 312406"/>
              <a:gd name="connsiteY1" fmla="*/ 36961 h 234775"/>
              <a:gd name="connsiteX2" fmla="*/ 303374 w 312406"/>
              <a:gd name="connsiteY2" fmla="*/ 4184 h 234775"/>
              <a:gd name="connsiteX3" fmla="*/ 262655 w 312406"/>
              <a:gd name="connsiteY3" fmla="*/ 18617 h 234775"/>
              <a:gd name="connsiteX4" fmla="*/ 213042 w 312406"/>
              <a:gd name="connsiteY4" fmla="*/ 3 h 234775"/>
              <a:gd name="connsiteX5" fmla="*/ 152858 w 312406"/>
              <a:gd name="connsiteY5" fmla="*/ 57313 h 234775"/>
              <a:gd name="connsiteX6" fmla="*/ 152868 w 312406"/>
              <a:gd name="connsiteY6" fmla="*/ 59082 h 234775"/>
              <a:gd name="connsiteX7" fmla="*/ 154536 w 312406"/>
              <a:gd name="connsiteY7" fmla="*/ 72570 h 234775"/>
              <a:gd name="connsiteX8" fmla="*/ 22791 w 312406"/>
              <a:gd name="connsiteY8" fmla="*/ 10524 h 234775"/>
              <a:gd name="connsiteX9" fmla="*/ 13897 w 312406"/>
              <a:gd name="connsiteY9" fmla="*/ 40468 h 234775"/>
              <a:gd name="connsiteX10" fmla="*/ 42664 w 312406"/>
              <a:gd name="connsiteY10" fmla="*/ 89566 h 234775"/>
              <a:gd name="connsiteX11" fmla="*/ 13897 w 312406"/>
              <a:gd name="connsiteY11" fmla="*/ 82147 h 234775"/>
              <a:gd name="connsiteX12" fmla="*/ 13897 w 312406"/>
              <a:gd name="connsiteY12" fmla="*/ 82956 h 234775"/>
              <a:gd name="connsiteX13" fmla="*/ 63927 w 312406"/>
              <a:gd name="connsiteY13" fmla="*/ 141091 h 234775"/>
              <a:gd name="connsiteX14" fmla="*/ 47111 w 312406"/>
              <a:gd name="connsiteY14" fmla="*/ 143250 h 234775"/>
              <a:gd name="connsiteX15" fmla="*/ 35021 w 312406"/>
              <a:gd name="connsiteY15" fmla="*/ 142171 h 234775"/>
              <a:gd name="connsiteX16" fmla="*/ 94917 w 312406"/>
              <a:gd name="connsiteY16" fmla="*/ 182636 h 234775"/>
              <a:gd name="connsiteX17" fmla="*/ 15287 w 312406"/>
              <a:gd name="connsiteY17" fmla="*/ 208668 h 234775"/>
              <a:gd name="connsiteX18" fmla="*/ 0 w 312406"/>
              <a:gd name="connsiteY18" fmla="*/ 207724 h 234775"/>
              <a:gd name="connsiteX19" fmla="*/ 99364 w 312406"/>
              <a:gd name="connsiteY19" fmla="*/ 234701 h 234775"/>
              <a:gd name="connsiteX20" fmla="*/ 279961 w 312406"/>
              <a:gd name="connsiteY20" fmla="*/ 69416 h 234775"/>
              <a:gd name="connsiteX21" fmla="*/ 280026 w 312406"/>
              <a:gd name="connsiteY21" fmla="*/ 66231 h 234775"/>
              <a:gd name="connsiteX22" fmla="*/ 280026 w 312406"/>
              <a:gd name="connsiteY22" fmla="*/ 58542 h 234775"/>
              <a:gd name="connsiteX23" fmla="*/ 311990 w 312406"/>
              <a:gd name="connsiteY23" fmla="*/ 27924 h 23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2406" h="234775">
                <a:moveTo>
                  <a:pt x="312407" y="27654"/>
                </a:moveTo>
                <a:cubicBezTo>
                  <a:pt x="300642" y="32421"/>
                  <a:pt x="288245" y="35554"/>
                  <a:pt x="275579" y="36961"/>
                </a:cubicBezTo>
                <a:cubicBezTo>
                  <a:pt x="288582" y="29611"/>
                  <a:pt x="298442" y="17983"/>
                  <a:pt x="303374" y="4184"/>
                </a:cubicBezTo>
                <a:cubicBezTo>
                  <a:pt x="290693" y="11098"/>
                  <a:pt x="276942" y="15972"/>
                  <a:pt x="262655" y="18617"/>
                </a:cubicBezTo>
                <a:cubicBezTo>
                  <a:pt x="249127" y="6562"/>
                  <a:pt x="231407" y="-86"/>
                  <a:pt x="213042" y="3"/>
                </a:cubicBezTo>
                <a:cubicBezTo>
                  <a:pt x="180118" y="-302"/>
                  <a:pt x="153172" y="25356"/>
                  <a:pt x="152858" y="57313"/>
                </a:cubicBezTo>
                <a:cubicBezTo>
                  <a:pt x="152852" y="57903"/>
                  <a:pt x="152855" y="58492"/>
                  <a:pt x="152868" y="59082"/>
                </a:cubicBezTo>
                <a:cubicBezTo>
                  <a:pt x="152858" y="63627"/>
                  <a:pt x="153418" y="68157"/>
                  <a:pt x="154536" y="72570"/>
                </a:cubicBezTo>
                <a:cubicBezTo>
                  <a:pt x="103638" y="70583"/>
                  <a:pt x="55897" y="48099"/>
                  <a:pt x="22791" y="10524"/>
                </a:cubicBezTo>
                <a:cubicBezTo>
                  <a:pt x="16994" y="19499"/>
                  <a:pt x="13912" y="29875"/>
                  <a:pt x="13897" y="40468"/>
                </a:cubicBezTo>
                <a:cubicBezTo>
                  <a:pt x="14179" y="60538"/>
                  <a:pt x="25037" y="79069"/>
                  <a:pt x="42664" y="89566"/>
                </a:cubicBezTo>
                <a:cubicBezTo>
                  <a:pt x="32615" y="89275"/>
                  <a:pt x="22770" y="86736"/>
                  <a:pt x="13897" y="82147"/>
                </a:cubicBezTo>
                <a:lnTo>
                  <a:pt x="13897" y="82956"/>
                </a:lnTo>
                <a:cubicBezTo>
                  <a:pt x="13897" y="111527"/>
                  <a:pt x="34961" y="136004"/>
                  <a:pt x="63927" y="141091"/>
                </a:cubicBezTo>
                <a:cubicBezTo>
                  <a:pt x="58440" y="142505"/>
                  <a:pt x="52788" y="143231"/>
                  <a:pt x="47111" y="143250"/>
                </a:cubicBezTo>
                <a:cubicBezTo>
                  <a:pt x="43056" y="143237"/>
                  <a:pt x="39010" y="142876"/>
                  <a:pt x="35021" y="142171"/>
                </a:cubicBezTo>
                <a:cubicBezTo>
                  <a:pt x="44246" y="166532"/>
                  <a:pt x="68176" y="182699"/>
                  <a:pt x="94917" y="182636"/>
                </a:cubicBezTo>
                <a:cubicBezTo>
                  <a:pt x="71974" y="199446"/>
                  <a:pt x="44033" y="208581"/>
                  <a:pt x="15287" y="208668"/>
                </a:cubicBezTo>
                <a:cubicBezTo>
                  <a:pt x="10177" y="208627"/>
                  <a:pt x="5074" y="208312"/>
                  <a:pt x="0" y="207724"/>
                </a:cubicBezTo>
                <a:cubicBezTo>
                  <a:pt x="29796" y="225723"/>
                  <a:pt x="64271" y="235083"/>
                  <a:pt x="99364" y="234701"/>
                </a:cubicBezTo>
                <a:cubicBezTo>
                  <a:pt x="196260" y="237463"/>
                  <a:pt x="277115" y="163462"/>
                  <a:pt x="279961" y="69416"/>
                </a:cubicBezTo>
                <a:cubicBezTo>
                  <a:pt x="279993" y="68355"/>
                  <a:pt x="280015" y="67293"/>
                  <a:pt x="280026" y="66231"/>
                </a:cubicBezTo>
                <a:cubicBezTo>
                  <a:pt x="280026" y="63668"/>
                  <a:pt x="280026" y="61105"/>
                  <a:pt x="280026" y="58542"/>
                </a:cubicBezTo>
                <a:cubicBezTo>
                  <a:pt x="292461" y="50249"/>
                  <a:pt x="303282" y="39882"/>
                  <a:pt x="311990" y="27924"/>
                </a:cubicBezTo>
              </a:path>
            </a:pathLst>
          </a:custGeom>
          <a:solidFill>
            <a:schemeClr val="tx2"/>
          </a:solidFill>
          <a:ln w="1385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BDA6BF4-3E0F-F340-A2F6-9884D3D7B139}"/>
              </a:ext>
            </a:extLst>
          </p:cNvPr>
          <p:cNvSpPr txBox="1"/>
          <p:nvPr userDrawn="1"/>
        </p:nvSpPr>
        <p:spPr>
          <a:xfrm>
            <a:off x="1296000" y="3835625"/>
            <a:ext cx="4039325" cy="25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600" b="0" noProof="1">
                <a:solidFill>
                  <a:schemeClr val="tx2"/>
                </a:solidFill>
                <a:latin typeface="+mj-lt"/>
              </a:rPr>
              <a:t>netwerkdigitaalerfgoed.nl</a:t>
            </a:r>
          </a:p>
        </p:txBody>
      </p:sp>
    </p:spTree>
    <p:extLst>
      <p:ext uri="{BB962C8B-B14F-4D97-AF65-F5344CB8AC3E}">
        <p14:creationId xmlns:p14="http://schemas.microsoft.com/office/powerpoint/2010/main" val="855368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y tuned 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364" y="1440000"/>
            <a:ext cx="6696000" cy="1368000"/>
          </a:xfrm>
        </p:spPr>
        <p:txBody>
          <a:bodyPr anchor="t" anchorCtr="0"/>
          <a:lstStyle>
            <a:lvl1pPr algn="l">
              <a:defRPr sz="4500" b="1" i="0">
                <a:solidFill>
                  <a:schemeClr val="bg1"/>
                </a:solidFill>
                <a:latin typeface="Kalam" panose="02000000000000000000" pitchFamily="2" charset="77"/>
                <a:cs typeface="Kalam" panose="02000000000000000000" pitchFamily="2" charset="77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10" name="Graphic 8">
            <a:extLst>
              <a:ext uri="{FF2B5EF4-FFF2-40B4-BE49-F238E27FC236}">
                <a16:creationId xmlns:a16="http://schemas.microsoft.com/office/drawing/2014/main" id="{91E61F9F-5E68-7848-BBEE-4B55DAF4226B}"/>
              </a:ext>
            </a:extLst>
          </p:cNvPr>
          <p:cNvGrpSpPr/>
          <p:nvPr/>
        </p:nvGrpSpPr>
        <p:grpSpPr>
          <a:xfrm>
            <a:off x="2361474" y="4180064"/>
            <a:ext cx="299495" cy="299749"/>
            <a:chOff x="1182062" y="4186642"/>
            <a:chExt cx="299495" cy="299749"/>
          </a:xfrm>
          <a:solidFill>
            <a:schemeClr val="bg1"/>
          </a:solidFill>
        </p:grpSpPr>
        <p:sp>
          <p:nvSpPr>
            <p:cNvPr id="11" name="Vrije vorm 10">
              <a:extLst>
                <a:ext uri="{FF2B5EF4-FFF2-40B4-BE49-F238E27FC236}">
                  <a16:creationId xmlns:a16="http://schemas.microsoft.com/office/drawing/2014/main" id="{E84B0BC2-C7E5-7447-A568-4663D989545B}"/>
                </a:ext>
              </a:extLst>
            </p:cNvPr>
            <p:cNvSpPr/>
            <p:nvPr/>
          </p:nvSpPr>
          <p:spPr>
            <a:xfrm>
              <a:off x="1182062" y="4186642"/>
              <a:ext cx="71593" cy="71593"/>
            </a:xfrm>
            <a:custGeom>
              <a:avLst/>
              <a:gdLst>
                <a:gd name="connsiteX0" fmla="*/ 35797 w 71593"/>
                <a:gd name="connsiteY0" fmla="*/ 71593 h 71593"/>
                <a:gd name="connsiteX1" fmla="*/ 71593 w 71593"/>
                <a:gd name="connsiteY1" fmla="*/ 35796 h 71593"/>
                <a:gd name="connsiteX2" fmla="*/ 35796 w 71593"/>
                <a:gd name="connsiteY2" fmla="*/ 0 h 71593"/>
                <a:gd name="connsiteX3" fmla="*/ 0 w 71593"/>
                <a:gd name="connsiteY3" fmla="*/ 35797 h 71593"/>
                <a:gd name="connsiteX4" fmla="*/ 0 w 71593"/>
                <a:gd name="connsiteY4" fmla="*/ 35924 h 71593"/>
                <a:gd name="connsiteX5" fmla="*/ 35669 w 71593"/>
                <a:gd name="connsiteY5" fmla="*/ 71594 h 71593"/>
                <a:gd name="connsiteX6" fmla="*/ 35797 w 71593"/>
                <a:gd name="connsiteY6" fmla="*/ 71593 h 7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93" h="71593">
                  <a:moveTo>
                    <a:pt x="35797" y="71593"/>
                  </a:moveTo>
                  <a:cubicBezTo>
                    <a:pt x="55567" y="71593"/>
                    <a:pt x="71594" y="55566"/>
                    <a:pt x="71593" y="35796"/>
                  </a:cubicBezTo>
                  <a:cubicBezTo>
                    <a:pt x="71593" y="16027"/>
                    <a:pt x="55566" y="0"/>
                    <a:pt x="35796" y="0"/>
                  </a:cubicBezTo>
                  <a:cubicBezTo>
                    <a:pt x="16027" y="0"/>
                    <a:pt x="0" y="16027"/>
                    <a:pt x="0" y="35797"/>
                  </a:cubicBezTo>
                  <a:cubicBezTo>
                    <a:pt x="0" y="35839"/>
                    <a:pt x="0" y="35882"/>
                    <a:pt x="0" y="35924"/>
                  </a:cubicBezTo>
                  <a:cubicBezTo>
                    <a:pt x="0" y="55624"/>
                    <a:pt x="15970" y="71594"/>
                    <a:pt x="35669" y="71594"/>
                  </a:cubicBezTo>
                  <a:cubicBezTo>
                    <a:pt x="35712" y="71594"/>
                    <a:pt x="35754" y="71594"/>
                    <a:pt x="35797" y="71593"/>
                  </a:cubicBezTo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" name="Vrije vorm 11">
              <a:extLst>
                <a:ext uri="{FF2B5EF4-FFF2-40B4-BE49-F238E27FC236}">
                  <a16:creationId xmlns:a16="http://schemas.microsoft.com/office/drawing/2014/main" id="{F4534292-BC6A-A644-9ABA-1E37C3B8C979}"/>
                </a:ext>
              </a:extLst>
            </p:cNvPr>
            <p:cNvSpPr/>
            <p:nvPr/>
          </p:nvSpPr>
          <p:spPr>
            <a:xfrm>
              <a:off x="1286268" y="4284292"/>
              <a:ext cx="195289" cy="201972"/>
            </a:xfrm>
            <a:custGeom>
              <a:avLst/>
              <a:gdLst>
                <a:gd name="connsiteX0" fmla="*/ 195290 w 195289"/>
                <a:gd name="connsiteY0" fmla="*/ 92289 h 201972"/>
                <a:gd name="connsiteX1" fmla="*/ 123696 w 195289"/>
                <a:gd name="connsiteY1" fmla="*/ 186 h 201972"/>
                <a:gd name="connsiteX2" fmla="*/ 65479 w 195289"/>
                <a:gd name="connsiteY2" fmla="*/ 29868 h 201972"/>
                <a:gd name="connsiteX3" fmla="*/ 65479 w 195289"/>
                <a:gd name="connsiteY3" fmla="*/ 186 h 201972"/>
                <a:gd name="connsiteX4" fmla="*/ 0 w 195289"/>
                <a:gd name="connsiteY4" fmla="*/ 186 h 201972"/>
                <a:gd name="connsiteX5" fmla="*/ 0 w 195289"/>
                <a:gd name="connsiteY5" fmla="*/ 201972 h 201972"/>
                <a:gd name="connsiteX6" fmla="*/ 65479 w 195289"/>
                <a:gd name="connsiteY6" fmla="*/ 201972 h 201972"/>
                <a:gd name="connsiteX7" fmla="*/ 65479 w 195289"/>
                <a:gd name="connsiteY7" fmla="*/ 102990 h 201972"/>
                <a:gd name="connsiteX8" fmla="*/ 97708 w 195289"/>
                <a:gd name="connsiteY8" fmla="*/ 52034 h 201972"/>
                <a:gd name="connsiteX9" fmla="*/ 130193 w 195289"/>
                <a:gd name="connsiteY9" fmla="*/ 104519 h 201972"/>
                <a:gd name="connsiteX10" fmla="*/ 130193 w 195289"/>
                <a:gd name="connsiteY10" fmla="*/ 201717 h 201972"/>
                <a:gd name="connsiteX11" fmla="*/ 195290 w 195289"/>
                <a:gd name="connsiteY11" fmla="*/ 201717 h 20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89" h="201972">
                  <a:moveTo>
                    <a:pt x="195290" y="92289"/>
                  </a:moveTo>
                  <a:cubicBezTo>
                    <a:pt x="195290" y="38403"/>
                    <a:pt x="186500" y="186"/>
                    <a:pt x="123696" y="186"/>
                  </a:cubicBezTo>
                  <a:cubicBezTo>
                    <a:pt x="100260" y="-1620"/>
                    <a:pt x="77783" y="9840"/>
                    <a:pt x="65479" y="29868"/>
                  </a:cubicBezTo>
                  <a:lnTo>
                    <a:pt x="65479" y="186"/>
                  </a:lnTo>
                  <a:lnTo>
                    <a:pt x="0" y="186"/>
                  </a:lnTo>
                  <a:lnTo>
                    <a:pt x="0" y="201972"/>
                  </a:lnTo>
                  <a:lnTo>
                    <a:pt x="65479" y="201972"/>
                  </a:lnTo>
                  <a:lnTo>
                    <a:pt x="65479" y="102990"/>
                  </a:lnTo>
                  <a:cubicBezTo>
                    <a:pt x="65479" y="76875"/>
                    <a:pt x="65479" y="52034"/>
                    <a:pt x="97708" y="52034"/>
                  </a:cubicBezTo>
                  <a:cubicBezTo>
                    <a:pt x="129938" y="52034"/>
                    <a:pt x="130193" y="77512"/>
                    <a:pt x="130193" y="104519"/>
                  </a:cubicBezTo>
                  <a:lnTo>
                    <a:pt x="130193" y="201717"/>
                  </a:lnTo>
                  <a:lnTo>
                    <a:pt x="195290" y="201717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" name="Vrije vorm 12">
              <a:extLst>
                <a:ext uri="{FF2B5EF4-FFF2-40B4-BE49-F238E27FC236}">
                  <a16:creationId xmlns:a16="http://schemas.microsoft.com/office/drawing/2014/main" id="{2C981160-5455-1441-B26B-AAD94F788963}"/>
                </a:ext>
              </a:extLst>
            </p:cNvPr>
            <p:cNvSpPr/>
            <p:nvPr/>
          </p:nvSpPr>
          <p:spPr>
            <a:xfrm>
              <a:off x="1182063" y="4284478"/>
              <a:ext cx="71593" cy="201913"/>
            </a:xfrm>
            <a:custGeom>
              <a:avLst/>
              <a:gdLst>
                <a:gd name="connsiteX0" fmla="*/ 0 w 71593"/>
                <a:gd name="connsiteY0" fmla="*/ 0 h 201913"/>
                <a:gd name="connsiteX1" fmla="*/ 71593 w 71593"/>
                <a:gd name="connsiteY1" fmla="*/ 0 h 201913"/>
                <a:gd name="connsiteX2" fmla="*/ 71593 w 71593"/>
                <a:gd name="connsiteY2" fmla="*/ 201914 h 201913"/>
                <a:gd name="connsiteX3" fmla="*/ 0 w 71593"/>
                <a:gd name="connsiteY3" fmla="*/ 201914 h 20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93" h="201913">
                  <a:moveTo>
                    <a:pt x="0" y="0"/>
                  </a:moveTo>
                  <a:lnTo>
                    <a:pt x="71593" y="0"/>
                  </a:lnTo>
                  <a:lnTo>
                    <a:pt x="71593" y="201914"/>
                  </a:lnTo>
                  <a:lnTo>
                    <a:pt x="0" y="201914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4" name="Graphic 6">
            <a:extLst>
              <a:ext uri="{FF2B5EF4-FFF2-40B4-BE49-F238E27FC236}">
                <a16:creationId xmlns:a16="http://schemas.microsoft.com/office/drawing/2014/main" id="{7953840B-B901-1F41-8725-4191CAF618C9}"/>
              </a:ext>
            </a:extLst>
          </p:cNvPr>
          <p:cNvSpPr/>
          <p:nvPr/>
        </p:nvSpPr>
        <p:spPr>
          <a:xfrm>
            <a:off x="1808383" y="4258433"/>
            <a:ext cx="299546" cy="208729"/>
          </a:xfrm>
          <a:custGeom>
            <a:avLst/>
            <a:gdLst>
              <a:gd name="connsiteX0" fmla="*/ 117289 w 299546"/>
              <a:gd name="connsiteY0" fmla="*/ 153405 h 208729"/>
              <a:gd name="connsiteX1" fmla="*/ 117289 w 299546"/>
              <a:gd name="connsiteY1" fmla="*/ 55329 h 208729"/>
              <a:gd name="connsiteX2" fmla="*/ 208500 w 299546"/>
              <a:gd name="connsiteY2" fmla="*/ 104367 h 208729"/>
              <a:gd name="connsiteX3" fmla="*/ 287737 w 299546"/>
              <a:gd name="connsiteY3" fmla="*/ 26913 h 208729"/>
              <a:gd name="connsiteX4" fmla="*/ 260093 w 299546"/>
              <a:gd name="connsiteY4" fmla="*/ 6171 h 208729"/>
              <a:gd name="connsiteX5" fmla="*/ 150028 w 299546"/>
              <a:gd name="connsiteY5" fmla="*/ 176 h 208729"/>
              <a:gd name="connsiteX6" fmla="*/ 150028 w 299546"/>
              <a:gd name="connsiteY6" fmla="*/ 176 h 208729"/>
              <a:gd name="connsiteX7" fmla="*/ 39835 w 299546"/>
              <a:gd name="connsiteY7" fmla="*/ 6171 h 208729"/>
              <a:gd name="connsiteX8" fmla="*/ 12064 w 299546"/>
              <a:gd name="connsiteY8" fmla="*/ 26913 h 208729"/>
              <a:gd name="connsiteX9" fmla="*/ 217 w 299546"/>
              <a:gd name="connsiteY9" fmla="*/ 104367 h 208729"/>
              <a:gd name="connsiteX10" fmla="*/ 12064 w 299546"/>
              <a:gd name="connsiteY10" fmla="*/ 181820 h 208729"/>
              <a:gd name="connsiteX11" fmla="*/ 39835 w 299546"/>
              <a:gd name="connsiteY11" fmla="*/ 202562 h 208729"/>
              <a:gd name="connsiteX12" fmla="*/ 149773 w 299546"/>
              <a:gd name="connsiteY12" fmla="*/ 208557 h 208729"/>
              <a:gd name="connsiteX13" fmla="*/ 149773 w 299546"/>
              <a:gd name="connsiteY13" fmla="*/ 208557 h 208729"/>
              <a:gd name="connsiteX14" fmla="*/ 259839 w 299546"/>
              <a:gd name="connsiteY14" fmla="*/ 202562 h 208729"/>
              <a:gd name="connsiteX15" fmla="*/ 287482 w 299546"/>
              <a:gd name="connsiteY15" fmla="*/ 181820 h 208729"/>
              <a:gd name="connsiteX16" fmla="*/ 299330 w 299546"/>
              <a:gd name="connsiteY16" fmla="*/ 104367 h 208729"/>
              <a:gd name="connsiteX17" fmla="*/ 287482 w 299546"/>
              <a:gd name="connsiteY17" fmla="*/ 26913 h 20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9546" h="208729">
                <a:moveTo>
                  <a:pt x="117289" y="153405"/>
                </a:moveTo>
                <a:lnTo>
                  <a:pt x="117289" y="55329"/>
                </a:lnTo>
                <a:lnTo>
                  <a:pt x="208500" y="104367"/>
                </a:lnTo>
                <a:close/>
                <a:moveTo>
                  <a:pt x="287737" y="26913"/>
                </a:moveTo>
                <a:cubicBezTo>
                  <a:pt x="282115" y="16583"/>
                  <a:pt x="272045" y="9027"/>
                  <a:pt x="260093" y="6171"/>
                </a:cubicBezTo>
                <a:cubicBezTo>
                  <a:pt x="223637" y="1378"/>
                  <a:pt x="186828" y="-627"/>
                  <a:pt x="150028" y="176"/>
                </a:cubicBezTo>
                <a:lnTo>
                  <a:pt x="150028" y="176"/>
                </a:lnTo>
                <a:cubicBezTo>
                  <a:pt x="113185" y="-637"/>
                  <a:pt x="76333" y="1368"/>
                  <a:pt x="39835" y="6171"/>
                </a:cubicBezTo>
                <a:cubicBezTo>
                  <a:pt x="27828" y="8982"/>
                  <a:pt x="17701" y="16546"/>
                  <a:pt x="12064" y="26913"/>
                </a:cubicBezTo>
                <a:cubicBezTo>
                  <a:pt x="3004" y="51807"/>
                  <a:pt x="-1014" y="78079"/>
                  <a:pt x="217" y="104367"/>
                </a:cubicBezTo>
                <a:cubicBezTo>
                  <a:pt x="-1014" y="130655"/>
                  <a:pt x="3004" y="156927"/>
                  <a:pt x="12064" y="181820"/>
                </a:cubicBezTo>
                <a:cubicBezTo>
                  <a:pt x="17701" y="192187"/>
                  <a:pt x="27828" y="199751"/>
                  <a:pt x="39835" y="202562"/>
                </a:cubicBezTo>
                <a:cubicBezTo>
                  <a:pt x="76249" y="207353"/>
                  <a:pt x="113015" y="209357"/>
                  <a:pt x="149773" y="208557"/>
                </a:cubicBezTo>
                <a:lnTo>
                  <a:pt x="149773" y="208557"/>
                </a:lnTo>
                <a:cubicBezTo>
                  <a:pt x="186574" y="209360"/>
                  <a:pt x="223382" y="207355"/>
                  <a:pt x="259839" y="202562"/>
                </a:cubicBezTo>
                <a:cubicBezTo>
                  <a:pt x="271791" y="199706"/>
                  <a:pt x="281861" y="192150"/>
                  <a:pt x="287482" y="181820"/>
                </a:cubicBezTo>
                <a:cubicBezTo>
                  <a:pt x="296542" y="156927"/>
                  <a:pt x="300561" y="130655"/>
                  <a:pt x="299330" y="104367"/>
                </a:cubicBezTo>
                <a:cubicBezTo>
                  <a:pt x="300561" y="78079"/>
                  <a:pt x="296542" y="51807"/>
                  <a:pt x="287482" y="26913"/>
                </a:cubicBezTo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id="{118331EC-3EA4-0746-9D2D-02C07F64E16E}"/>
              </a:ext>
            </a:extLst>
          </p:cNvPr>
          <p:cNvSpPr/>
          <p:nvPr/>
        </p:nvSpPr>
        <p:spPr>
          <a:xfrm>
            <a:off x="1296000" y="4226746"/>
            <a:ext cx="312406" cy="234775"/>
          </a:xfrm>
          <a:custGeom>
            <a:avLst/>
            <a:gdLst>
              <a:gd name="connsiteX0" fmla="*/ 312407 w 312406"/>
              <a:gd name="connsiteY0" fmla="*/ 27654 h 234775"/>
              <a:gd name="connsiteX1" fmla="*/ 275579 w 312406"/>
              <a:gd name="connsiteY1" fmla="*/ 36961 h 234775"/>
              <a:gd name="connsiteX2" fmla="*/ 303374 w 312406"/>
              <a:gd name="connsiteY2" fmla="*/ 4184 h 234775"/>
              <a:gd name="connsiteX3" fmla="*/ 262655 w 312406"/>
              <a:gd name="connsiteY3" fmla="*/ 18617 h 234775"/>
              <a:gd name="connsiteX4" fmla="*/ 213042 w 312406"/>
              <a:gd name="connsiteY4" fmla="*/ 3 h 234775"/>
              <a:gd name="connsiteX5" fmla="*/ 152858 w 312406"/>
              <a:gd name="connsiteY5" fmla="*/ 57313 h 234775"/>
              <a:gd name="connsiteX6" fmla="*/ 152868 w 312406"/>
              <a:gd name="connsiteY6" fmla="*/ 59082 h 234775"/>
              <a:gd name="connsiteX7" fmla="*/ 154536 w 312406"/>
              <a:gd name="connsiteY7" fmla="*/ 72570 h 234775"/>
              <a:gd name="connsiteX8" fmla="*/ 22791 w 312406"/>
              <a:gd name="connsiteY8" fmla="*/ 10524 h 234775"/>
              <a:gd name="connsiteX9" fmla="*/ 13897 w 312406"/>
              <a:gd name="connsiteY9" fmla="*/ 40468 h 234775"/>
              <a:gd name="connsiteX10" fmla="*/ 42664 w 312406"/>
              <a:gd name="connsiteY10" fmla="*/ 89566 h 234775"/>
              <a:gd name="connsiteX11" fmla="*/ 13897 w 312406"/>
              <a:gd name="connsiteY11" fmla="*/ 82147 h 234775"/>
              <a:gd name="connsiteX12" fmla="*/ 13897 w 312406"/>
              <a:gd name="connsiteY12" fmla="*/ 82956 h 234775"/>
              <a:gd name="connsiteX13" fmla="*/ 63927 w 312406"/>
              <a:gd name="connsiteY13" fmla="*/ 141091 h 234775"/>
              <a:gd name="connsiteX14" fmla="*/ 47111 w 312406"/>
              <a:gd name="connsiteY14" fmla="*/ 143250 h 234775"/>
              <a:gd name="connsiteX15" fmla="*/ 35021 w 312406"/>
              <a:gd name="connsiteY15" fmla="*/ 142171 h 234775"/>
              <a:gd name="connsiteX16" fmla="*/ 94917 w 312406"/>
              <a:gd name="connsiteY16" fmla="*/ 182636 h 234775"/>
              <a:gd name="connsiteX17" fmla="*/ 15287 w 312406"/>
              <a:gd name="connsiteY17" fmla="*/ 208668 h 234775"/>
              <a:gd name="connsiteX18" fmla="*/ 0 w 312406"/>
              <a:gd name="connsiteY18" fmla="*/ 207724 h 234775"/>
              <a:gd name="connsiteX19" fmla="*/ 99364 w 312406"/>
              <a:gd name="connsiteY19" fmla="*/ 234701 h 234775"/>
              <a:gd name="connsiteX20" fmla="*/ 279961 w 312406"/>
              <a:gd name="connsiteY20" fmla="*/ 69416 h 234775"/>
              <a:gd name="connsiteX21" fmla="*/ 280026 w 312406"/>
              <a:gd name="connsiteY21" fmla="*/ 66231 h 234775"/>
              <a:gd name="connsiteX22" fmla="*/ 280026 w 312406"/>
              <a:gd name="connsiteY22" fmla="*/ 58542 h 234775"/>
              <a:gd name="connsiteX23" fmla="*/ 311990 w 312406"/>
              <a:gd name="connsiteY23" fmla="*/ 27924 h 23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2406" h="234775">
                <a:moveTo>
                  <a:pt x="312407" y="27654"/>
                </a:moveTo>
                <a:cubicBezTo>
                  <a:pt x="300642" y="32421"/>
                  <a:pt x="288245" y="35554"/>
                  <a:pt x="275579" y="36961"/>
                </a:cubicBezTo>
                <a:cubicBezTo>
                  <a:pt x="288582" y="29611"/>
                  <a:pt x="298442" y="17983"/>
                  <a:pt x="303374" y="4184"/>
                </a:cubicBezTo>
                <a:cubicBezTo>
                  <a:pt x="290693" y="11098"/>
                  <a:pt x="276942" y="15972"/>
                  <a:pt x="262655" y="18617"/>
                </a:cubicBezTo>
                <a:cubicBezTo>
                  <a:pt x="249127" y="6562"/>
                  <a:pt x="231407" y="-86"/>
                  <a:pt x="213042" y="3"/>
                </a:cubicBezTo>
                <a:cubicBezTo>
                  <a:pt x="180118" y="-302"/>
                  <a:pt x="153172" y="25356"/>
                  <a:pt x="152858" y="57313"/>
                </a:cubicBezTo>
                <a:cubicBezTo>
                  <a:pt x="152852" y="57903"/>
                  <a:pt x="152855" y="58492"/>
                  <a:pt x="152868" y="59082"/>
                </a:cubicBezTo>
                <a:cubicBezTo>
                  <a:pt x="152858" y="63627"/>
                  <a:pt x="153418" y="68157"/>
                  <a:pt x="154536" y="72570"/>
                </a:cubicBezTo>
                <a:cubicBezTo>
                  <a:pt x="103638" y="70583"/>
                  <a:pt x="55897" y="48099"/>
                  <a:pt x="22791" y="10524"/>
                </a:cubicBezTo>
                <a:cubicBezTo>
                  <a:pt x="16994" y="19499"/>
                  <a:pt x="13912" y="29875"/>
                  <a:pt x="13897" y="40468"/>
                </a:cubicBezTo>
                <a:cubicBezTo>
                  <a:pt x="14179" y="60538"/>
                  <a:pt x="25037" y="79069"/>
                  <a:pt x="42664" y="89566"/>
                </a:cubicBezTo>
                <a:cubicBezTo>
                  <a:pt x="32615" y="89275"/>
                  <a:pt x="22770" y="86736"/>
                  <a:pt x="13897" y="82147"/>
                </a:cubicBezTo>
                <a:lnTo>
                  <a:pt x="13897" y="82956"/>
                </a:lnTo>
                <a:cubicBezTo>
                  <a:pt x="13897" y="111527"/>
                  <a:pt x="34961" y="136004"/>
                  <a:pt x="63927" y="141091"/>
                </a:cubicBezTo>
                <a:cubicBezTo>
                  <a:pt x="58440" y="142505"/>
                  <a:pt x="52788" y="143231"/>
                  <a:pt x="47111" y="143250"/>
                </a:cubicBezTo>
                <a:cubicBezTo>
                  <a:pt x="43056" y="143237"/>
                  <a:pt x="39010" y="142876"/>
                  <a:pt x="35021" y="142171"/>
                </a:cubicBezTo>
                <a:cubicBezTo>
                  <a:pt x="44246" y="166532"/>
                  <a:pt x="68176" y="182699"/>
                  <a:pt x="94917" y="182636"/>
                </a:cubicBezTo>
                <a:cubicBezTo>
                  <a:pt x="71974" y="199446"/>
                  <a:pt x="44033" y="208581"/>
                  <a:pt x="15287" y="208668"/>
                </a:cubicBezTo>
                <a:cubicBezTo>
                  <a:pt x="10177" y="208627"/>
                  <a:pt x="5074" y="208312"/>
                  <a:pt x="0" y="207724"/>
                </a:cubicBezTo>
                <a:cubicBezTo>
                  <a:pt x="29796" y="225723"/>
                  <a:pt x="64271" y="235083"/>
                  <a:pt x="99364" y="234701"/>
                </a:cubicBezTo>
                <a:cubicBezTo>
                  <a:pt x="196260" y="237463"/>
                  <a:pt x="277115" y="163462"/>
                  <a:pt x="279961" y="69416"/>
                </a:cubicBezTo>
                <a:cubicBezTo>
                  <a:pt x="279993" y="68355"/>
                  <a:pt x="280015" y="67293"/>
                  <a:pt x="280026" y="66231"/>
                </a:cubicBezTo>
                <a:cubicBezTo>
                  <a:pt x="280026" y="63668"/>
                  <a:pt x="280026" y="61105"/>
                  <a:pt x="280026" y="58542"/>
                </a:cubicBezTo>
                <a:cubicBezTo>
                  <a:pt x="292461" y="50249"/>
                  <a:pt x="303282" y="39882"/>
                  <a:pt x="311990" y="27924"/>
                </a:cubicBezTo>
              </a:path>
            </a:pathLst>
          </a:custGeom>
          <a:solidFill>
            <a:schemeClr val="bg1"/>
          </a:solidFill>
          <a:ln w="1385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B4E9887-C12F-2B4A-A58B-1B09781CB70A}"/>
              </a:ext>
            </a:extLst>
          </p:cNvPr>
          <p:cNvSpPr txBox="1"/>
          <p:nvPr userDrawn="1"/>
        </p:nvSpPr>
        <p:spPr>
          <a:xfrm>
            <a:off x="1296000" y="3835625"/>
            <a:ext cx="4039325" cy="25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600" b="0" noProof="1">
                <a:solidFill>
                  <a:schemeClr val="bg1"/>
                </a:solidFill>
                <a:latin typeface="+mj-lt"/>
              </a:rPr>
              <a:t>netwerkdigitaalerfgoed.nl/en/</a:t>
            </a:r>
          </a:p>
        </p:txBody>
      </p:sp>
    </p:spTree>
    <p:extLst>
      <p:ext uri="{BB962C8B-B14F-4D97-AF65-F5344CB8AC3E}">
        <p14:creationId xmlns:p14="http://schemas.microsoft.com/office/powerpoint/2010/main" val="419080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8768C665-B780-9D4C-B565-2ACFF3F0B5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-3273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364" y="1053296"/>
            <a:ext cx="6696000" cy="1368000"/>
          </a:xfrm>
        </p:spPr>
        <p:txBody>
          <a:bodyPr anchor="t" anchorCtr="0"/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6361" y="2736000"/>
            <a:ext cx="6696000" cy="75600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6361" y="4068000"/>
            <a:ext cx="2160000" cy="21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CFD2F0-EF60-464C-B7D7-A0E44E0B8B58}" type="datetimeFigureOut">
              <a:rPr lang="en-GB" noProof="0" smtClean="0"/>
              <a:pPr/>
              <a:t>14/05/2021</a:t>
            </a:fld>
            <a:endParaRPr lang="en-GB" noProof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F72A2B9-6C04-F445-896D-78F75851AEA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6361" y="3600001"/>
            <a:ext cx="6696000" cy="324000"/>
          </a:xfr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/>
              <a:t>Name presenter, function, organisation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5393C9E-D6F8-EF41-84BC-DCDDF6F672E9}"/>
              </a:ext>
            </a:extLst>
          </p:cNvPr>
          <p:cNvSpPr txBox="1"/>
          <p:nvPr userDrawn="1"/>
        </p:nvSpPr>
        <p:spPr>
          <a:xfrm>
            <a:off x="9223511" y="2990251"/>
            <a:ext cx="1444489" cy="1219499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108000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GB" sz="1000" noProof="0" dirty="0">
                <a:solidFill>
                  <a:schemeClr val="bg1"/>
                </a:solidFill>
              </a:rPr>
              <a:t>Change the background picture with the function: Format background…  Fill with Picture or texture fill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4D00E68F-CD44-C147-9FF3-5134810A9B13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1296361" y="4284000"/>
            <a:ext cx="1728000" cy="432000"/>
          </a:xfrm>
        </p:spPr>
        <p:txBody>
          <a:bodyPr anchor="b" anchorCtr="0"/>
          <a:lstStyle>
            <a:lvl1pPr marL="0" indent="0">
              <a:buNone/>
              <a:defRPr sz="700">
                <a:solidFill>
                  <a:schemeClr val="bg1">
                    <a:alpha val="70000"/>
                  </a:schemeClr>
                </a:solidFill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noProof="0" dirty="0"/>
              <a:t>Click to add a caption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C2F0968-D698-6C4B-BADB-09715888B977}"/>
              </a:ext>
            </a:extLst>
          </p:cNvPr>
          <p:cNvSpPr txBox="1"/>
          <p:nvPr userDrawn="1"/>
        </p:nvSpPr>
        <p:spPr>
          <a:xfrm>
            <a:off x="9223511" y="4284000"/>
            <a:ext cx="1444489" cy="859500"/>
          </a:xfrm>
          <a:prstGeom prst="rect">
            <a:avLst/>
          </a:prstGeom>
          <a:solidFill>
            <a:schemeClr val="accent2"/>
          </a:solidFill>
        </p:spPr>
        <p:txBody>
          <a:bodyPr wrap="square" lIns="72000" tIns="72000" rIns="72000" bIns="108000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GB" sz="1000" noProof="0" dirty="0">
                <a:solidFill>
                  <a:schemeClr val="bg1"/>
                </a:solidFill>
              </a:rPr>
              <a:t>Display the source or the photographer in the box on the bottom left. </a:t>
            </a:r>
          </a:p>
        </p:txBody>
      </p:sp>
    </p:spTree>
    <p:extLst>
      <p:ext uri="{BB962C8B-B14F-4D97-AF65-F5344CB8AC3E}">
        <p14:creationId xmlns:p14="http://schemas.microsoft.com/office/powerpoint/2010/main" val="3781318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000" y="436728"/>
            <a:ext cx="5832000" cy="936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000" y="1512000"/>
            <a:ext cx="5832000" cy="3096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E670B07-BD2F-514F-A7F3-5594CC4B73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0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000" y="436728"/>
            <a:ext cx="5832000" cy="936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000" y="1800000"/>
            <a:ext cx="5832000" cy="2808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E670B07-BD2F-514F-A7F3-5594CC4B73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3C65652-E9BE-A040-8ABF-B0F9059C06B5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936000" y="1512000"/>
            <a:ext cx="5832000" cy="2880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0402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000" y="436728"/>
            <a:ext cx="5832000" cy="936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4000" y="1512000"/>
            <a:ext cx="3384000" cy="3096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D39F642-2F2A-1E4B-A197-8EC5C47D2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000" y="1512000"/>
            <a:ext cx="3384000" cy="3096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C4AABD49-C011-714D-83C1-A089E5A66C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85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/>
            </a:lvl1pPr>
          </a:lstStyle>
          <a:p>
            <a:r>
              <a:rPr lang="en-GB" noProof="0"/>
              <a:t>Click to edit chapter title</a:t>
            </a:r>
          </a:p>
        </p:txBody>
      </p:sp>
    </p:spTree>
    <p:extLst>
      <p:ext uri="{BB962C8B-B14F-4D97-AF65-F5344CB8AC3E}">
        <p14:creationId xmlns:p14="http://schemas.microsoft.com/office/powerpoint/2010/main" val="70372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chapter title</a:t>
            </a:r>
          </a:p>
        </p:txBody>
      </p:sp>
    </p:spTree>
    <p:extLst>
      <p:ext uri="{BB962C8B-B14F-4D97-AF65-F5344CB8AC3E}">
        <p14:creationId xmlns:p14="http://schemas.microsoft.com/office/powerpoint/2010/main" val="1037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6000" y="436728"/>
            <a:ext cx="7560000" cy="93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6000" y="1512000"/>
            <a:ext cx="7560000" cy="30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255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673" r:id="rId2"/>
    <p:sldLayoutId id="2147483693" r:id="rId3"/>
    <p:sldLayoutId id="2147483698" r:id="rId4"/>
    <p:sldLayoutId id="2147483674" r:id="rId5"/>
    <p:sldLayoutId id="2147483704" r:id="rId6"/>
    <p:sldLayoutId id="2147483676" r:id="rId7"/>
    <p:sldLayoutId id="2147483675" r:id="rId8"/>
    <p:sldLayoutId id="2147483708" r:id="rId9"/>
    <p:sldLayoutId id="2147483706" r:id="rId10"/>
    <p:sldLayoutId id="2147483710" r:id="rId11"/>
    <p:sldLayoutId id="2147483709" r:id="rId12"/>
    <p:sldLayoutId id="2147483712" r:id="rId13"/>
    <p:sldLayoutId id="2147483699" r:id="rId14"/>
    <p:sldLayoutId id="2147483681" r:id="rId15"/>
    <p:sldLayoutId id="2147483691" r:id="rId16"/>
    <p:sldLayoutId id="2147483690" r:id="rId17"/>
    <p:sldLayoutId id="2147483705" r:id="rId18"/>
    <p:sldLayoutId id="2147483707" r:id="rId19"/>
    <p:sldLayoutId id="2147483702" r:id="rId20"/>
    <p:sldLayoutId id="2147483682" r:id="rId21"/>
    <p:sldLayoutId id="2147483683" r:id="rId22"/>
    <p:sldLayoutId id="2147483685" r:id="rId23"/>
    <p:sldLayoutId id="2147483713" r:id="rId24"/>
    <p:sldLayoutId id="2147483684" r:id="rId25"/>
    <p:sldLayoutId id="2147483678" r:id="rId26"/>
    <p:sldLayoutId id="2147483679" r:id="rId27"/>
    <p:sldLayoutId id="2147483714" r:id="rId28"/>
    <p:sldLayoutId id="2147483694" r:id="rId29"/>
    <p:sldLayoutId id="2147483695" r:id="rId30"/>
    <p:sldLayoutId id="2147483697" r:id="rId31"/>
    <p:sldLayoutId id="2147483696" r:id="rId32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netwerkdigitaalerfgoed.nl/pers-communicatie/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A8BBB-CBF1-5940-9C22-5689146DD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instruction</a:t>
            </a:r>
            <a:br>
              <a:rPr lang="en-GB" dirty="0"/>
            </a:br>
            <a:r>
              <a:rPr lang="en-GB" dirty="0"/>
              <a:t>PowerPoint presentation NDE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C224A-E33F-A74A-A2D4-B10870E7912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Step 1: Download the template to your computer and rename the files. Don’t work in this template.</a:t>
            </a:r>
          </a:p>
          <a:p>
            <a:r>
              <a:rPr lang="en-GB" dirty="0"/>
              <a:t>Step 2: Download the needed typefaces Poppins, Roboto </a:t>
            </a:r>
            <a:br>
              <a:rPr lang="en-GB" dirty="0"/>
            </a:br>
            <a:r>
              <a:rPr lang="en-GB" dirty="0"/>
              <a:t>and  Kalam. </a:t>
            </a:r>
            <a:br>
              <a:rPr lang="en-GB" dirty="0"/>
            </a:br>
            <a:r>
              <a:rPr lang="en-GB" dirty="0"/>
              <a:t>Installation of a typeface is very easy. Double click on a file and the installation program will start.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5082F3-CF9A-3845-8291-7D06E3678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is the English </a:t>
            </a:r>
            <a:r>
              <a:rPr lang="en-GB" noProof="1"/>
              <a:t>Power-Point </a:t>
            </a:r>
            <a:r>
              <a:rPr lang="en-GB" dirty="0"/>
              <a:t>template  of the NDE. </a:t>
            </a:r>
            <a:br>
              <a:rPr lang="en-GB" dirty="0"/>
            </a:br>
            <a:r>
              <a:rPr lang="en-GB" dirty="0"/>
              <a:t>There is also a Dutch version.</a:t>
            </a:r>
          </a:p>
          <a:p>
            <a:endParaRPr lang="en-GB" dirty="0"/>
          </a:p>
          <a:p>
            <a:r>
              <a:rPr lang="en-GB" dirty="0"/>
              <a:t>These presentations are also available in Google Slides.</a:t>
            </a:r>
          </a:p>
          <a:p>
            <a:endParaRPr lang="en-GB" dirty="0"/>
          </a:p>
          <a:p>
            <a:r>
              <a:rPr lang="en-GB" dirty="0"/>
              <a:t>Our advise is to work with the this PowerPoint template because Google doesn’t support all functions needed.</a:t>
            </a:r>
          </a:p>
        </p:txBody>
      </p:sp>
    </p:spTree>
    <p:extLst>
      <p:ext uri="{BB962C8B-B14F-4D97-AF65-F5344CB8AC3E}">
        <p14:creationId xmlns:p14="http://schemas.microsoft.com/office/powerpoint/2010/main" val="90146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F439A-A1DD-6241-BF33-A4AC3973E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90DA1-2D4F-744D-BD08-F895B31E35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2BF00A-643B-3B46-86A4-C8AACFEE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107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9E1B7-7DA5-A947-B636-A0D82D86D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697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83C85-27B6-5D45-85D6-C54FE6205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12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D1E54-F0DB-3141-9AEB-E2C19401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529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01DAA-B22E-7D48-9374-83148A183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802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6D330-BAB0-EE4C-8B72-A5D3286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59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96869-3122-6540-B892-BFE95F3BC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90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A99AA-F75E-104A-80BD-34BD6540B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89070-5676-364C-8351-F138AD145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074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C677084-EB07-1641-A09D-475CEC46BFB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C60F04-4A7B-DB48-99F5-8D79A072D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89DBB2-D391-0549-853B-99E5A132869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B2BEBF-A6D3-8948-8538-A0E4EB3E787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7600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DD130E6-5D73-1B4B-8451-DD8FD46ED49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222659-948E-6541-8839-5FAEFA1E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8AABB4-F48F-9247-A4BA-4113B844C0B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27751B-3B16-C647-918C-6C318B151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90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04482-2AB5-7F42-8A6C-6EF1DA6B2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instruction – following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DF6D6-D34E-D143-8B73-9F8DA2C5929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Insert images? Click on the icon in the image frame and select an image. You can also drag an image to the frame from the Explorer. Or copy and paste.</a:t>
            </a:r>
          </a:p>
          <a:p>
            <a:endParaRPr lang="en-GB" dirty="0"/>
          </a:p>
          <a:p>
            <a:r>
              <a:rPr lang="en-GB" dirty="0"/>
              <a:t>Slide 27 is intended to display partner logo’s. You can adjust these - in number and size.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C73AD8-AEEB-5D45-8CA5-4D3DEE431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1"/>
              <a:t>New slide lay-out needed?  </a:t>
            </a:r>
            <a:br>
              <a:rPr lang="en-GB" noProof="1"/>
            </a:br>
            <a:r>
              <a:rPr lang="en-GB" noProof="1"/>
              <a:t>Go to New Slide on the Home tab and select the layout you want..</a:t>
            </a:r>
          </a:p>
          <a:p>
            <a:endParaRPr lang="en-GB" noProof="1"/>
          </a:p>
          <a:p>
            <a:r>
              <a:rPr lang="en-GB" noProof="1"/>
              <a:t>Use slides 1 – 4 only as a title slide. Don’t use it as a normal text slide.</a:t>
            </a:r>
          </a:p>
          <a:p>
            <a:endParaRPr lang="en-GB" noProof="1"/>
          </a:p>
          <a:p>
            <a:r>
              <a:rPr lang="en-GB" noProof="1"/>
              <a:t>Use slides 8 - 13 as chapter slides.</a:t>
            </a:r>
          </a:p>
          <a:p>
            <a:pPr marL="0" indent="0">
              <a:buNone/>
            </a:pPr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19747774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917DC94-5F2D-2C45-B9F6-6403DE9B38E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48D74-13EA-D743-BEFF-F91277D22D0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F141B9-4828-844D-A89A-A2206C63F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CB0807-704A-D448-B3F6-ECAE53C1B344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853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BD5D631-AE08-AA4A-8179-058CEAA9F9F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0D37BD-9EDA-EE4B-B452-30C1F9A54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74EA00-BB3B-9747-850A-9E116EA57F2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614499-9EAD-024B-8C3D-098093EC997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49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1AC64DD-D88C-084D-B58E-F5B38D9415E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9765F8-CD83-AA46-AD7B-9AF7EC7F5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BC7A0A-AA8A-924A-B22B-25BB77BED74D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30C648-CD40-5B40-AB77-4DF8212C769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5115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C434BA-B980-C34A-A4D6-0E95841E85F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AF8B88-4D41-1542-A527-6CA95CA5D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644E02-7FE9-5B44-BD3D-C495CC3F2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4686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3CBF279-AEFE-474D-98C0-9FD9A1E7157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28855-5256-F340-95C5-13747F107C9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237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8BE4B6B-CC39-9D4E-B97A-0E926B52B09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9AD406-D570-A340-910B-0BC3CDEBC49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AB58A2-D3A5-C942-AF97-06BC75BF9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CFC119-21A8-694A-A2E1-554DAD846D10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91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BC1D09D-EA14-C94A-A3E0-D5028549D88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B36C06-0C51-6D40-882A-58DE329ACA7F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52C211-3AB8-9642-8CDF-D23180E1E1B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E97CB0-5EF6-ED4D-8169-E98B03E91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DEC6E0-34B7-BF47-A1DB-0FB238F7D277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539C727-0EC2-9F4F-BDD5-B012D688CE37}"/>
              </a:ext>
            </a:extLst>
          </p:cNvPr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6209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694C349-5940-BC4B-904A-A850809E2F1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994559-CFD8-4D4A-987D-2025D9075AFF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FF906C-7829-1547-8DF9-397FF7CB174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E1014B-93FA-8E4C-B9ED-64224006B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BF83E2-4235-5E4D-BD5F-6C060F67EE63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C584D09-01D2-974F-A5C4-8C63D275E8B7}"/>
              </a:ext>
            </a:extLst>
          </p:cNvPr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940D6F1-03AF-C549-B89C-6C7A8E22C3D9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24DC7A-1FED-B442-AFB0-F62353174442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24B2F03-424B-EE45-B2AD-6027928A9C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2059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66360FA-5A32-BD48-BA05-74C24282ECA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9DB562-2CFD-E049-B920-302C3C0C15E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D68AC16-DA1E-A94A-9CB8-A06291F023F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F4C75C-FD1C-B542-A68E-F5D91551D8D4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DEAE671-4E34-6D45-A39F-0E2BA0610232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DAEAB92-982A-7F49-B5A2-A8F6110AF6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0CE1417-65EE-3A40-8771-FCEEE8A80DC8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4EAB572-653B-1349-84BD-8FA5EA47347E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D3831C7-8374-D443-9C40-47E07B71394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A94D2E2-8AFE-9540-8B41-E844294C8BEB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4387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47C0A-89F6-0342-B81F-2D8B2C58B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12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FACF5-889D-8F42-B77E-EF1C2BE70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instruction – following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315E0-9935-034C-9F8C-BC1F4E21F96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noProof="1"/>
              <a:t>The blue frames beside some slides contain short instructions. Read them.</a:t>
            </a:r>
          </a:p>
          <a:p>
            <a:endParaRPr lang="en-GB" noProof="1"/>
          </a:p>
          <a:p>
            <a:r>
              <a:rPr lang="en-GB" noProof="1"/>
              <a:t>Tip: Read the NDE </a:t>
            </a:r>
            <a:r>
              <a:rPr lang="en-GB" noProof="1">
                <a:hlinkClick r:id="rId2"/>
              </a:rPr>
              <a:t>housestyle manuals</a:t>
            </a:r>
            <a:r>
              <a:rPr lang="en-GB" noProof="1"/>
              <a:t> for extra information about colours, typefaces etc.</a:t>
            </a:r>
          </a:p>
          <a:p>
            <a:endParaRPr lang="en-GB" noProof="1"/>
          </a:p>
          <a:p>
            <a:r>
              <a:rPr lang="en-GB" noProof="1"/>
              <a:t>Help or advice needed? </a:t>
            </a:r>
            <a:r>
              <a:rPr lang="en-GB" noProof="1">
                <a:solidFill>
                  <a:schemeClr val="tx2"/>
                </a:solidFill>
              </a:rPr>
              <a:t>communicatie@</a:t>
            </a:r>
            <a:br>
              <a:rPr lang="en-GB" noProof="1">
                <a:solidFill>
                  <a:schemeClr val="tx2"/>
                </a:solidFill>
              </a:rPr>
            </a:br>
            <a:r>
              <a:rPr lang="en-GB" noProof="1">
                <a:solidFill>
                  <a:schemeClr val="tx2"/>
                </a:solidFill>
              </a:rPr>
              <a:t>hetnetwerkdigitaalerfgoed.nl </a:t>
            </a:r>
            <a:endParaRPr lang="en-GB" noProof="1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9BFB10-BE33-2F4A-9788-2BC8FEFA8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Slide 29 – 32 are end slides: </a:t>
            </a:r>
            <a:br>
              <a:rPr lang="en-GB" dirty="0"/>
            </a:br>
            <a:r>
              <a:rPr lang="en-GB" dirty="0"/>
              <a:t>the shown text is a example. Change it if you like.</a:t>
            </a:r>
          </a:p>
          <a:p>
            <a:endParaRPr lang="en-GB" dirty="0"/>
          </a:p>
          <a:p>
            <a:r>
              <a:rPr lang="en-GB" dirty="0"/>
              <a:t>Avoid long lines and full sheets. Keep it short and clear.</a:t>
            </a:r>
          </a:p>
          <a:p>
            <a:endParaRPr lang="en-GB" dirty="0"/>
          </a:p>
          <a:p>
            <a:r>
              <a:rPr lang="en-GB" dirty="0"/>
              <a:t>Delete these instructions slides. They are now set to hide.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9421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0051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79F7C-033C-5A4A-9B50-C28FC06EA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presentation was created in collaboration with...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C2605F-F1DC-4F4C-8BF2-07D25B1B33DA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32D472-839D-FA4B-8CE1-1B6F68FAAA4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67B048-4D44-3642-9C42-F43BB8A4B56D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AF7D56A-D436-2D4F-A3B3-9226DB0FF958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2FB3AD-7CCA-9A43-AFBD-CFD7D6131CD5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6283E20-557A-1E4B-BDA2-67A1947B1FEA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</p:spTree>
    <p:extLst>
      <p:ext uri="{BB962C8B-B14F-4D97-AF65-F5344CB8AC3E}">
        <p14:creationId xmlns:p14="http://schemas.microsoft.com/office/powerpoint/2010/main" val="14272346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021EE-5CE2-B949-AD23-264E8B1F1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Questions? </a:t>
            </a:r>
            <a:br>
              <a:rPr lang="en-GB" b="1" dirty="0"/>
            </a:br>
            <a:r>
              <a:rPr lang="en-GB" b="1" dirty="0"/>
              <a:t>Feel free to ask!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6666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F8BED-C9E7-6948-87D7-577CA664A9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Questions? </a:t>
            </a:r>
            <a:br>
              <a:rPr lang="en-GB" b="1" dirty="0"/>
            </a:br>
            <a:r>
              <a:rPr lang="en-GB" b="1" dirty="0"/>
              <a:t>Feel free to ask!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714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FA6E8-8FD6-304D-9616-B7B55AF4DD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Stay tuned!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2996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08425-9754-EC4C-ADE5-08D429DE64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Stay tuned!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584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464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08DA9-E4CE-AB46-84A6-26968E93AC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A39B96-1FC5-D147-B253-0A1B88CC3C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B6365-C7BB-A344-909B-15B02CE34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188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EF3B0-B5BC-7F4E-9504-630BD7C67F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7F2A17-23F0-5C4D-AC21-0525EE2D33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4EDFA4-E954-1349-B956-3377128819A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60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6EDE7CA-1B15-804B-8058-1F8F209478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73A995D-B215-3D4A-A567-84A01B6441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20FC5AB-9D76-8340-B2C2-8A7DEE107CE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B87C305-B05A-E14B-BADE-356A56F21684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r>
              <a:rPr lang="en-GB" dirty="0"/>
              <a:t>Image: Still life with fruit and flowers, </a:t>
            </a:r>
          </a:p>
          <a:p>
            <a:r>
              <a:rPr lang="en-GB" dirty="0"/>
              <a:t>Balthasar van der </a:t>
            </a:r>
            <a:r>
              <a:rPr lang="en-GB" dirty="0" err="1"/>
              <a:t>Ast</a:t>
            </a:r>
            <a:r>
              <a:rPr lang="en-GB" dirty="0"/>
              <a:t>, Rijksmuseum</a:t>
            </a:r>
          </a:p>
        </p:txBody>
      </p:sp>
    </p:spTree>
    <p:extLst>
      <p:ext uri="{BB962C8B-B14F-4D97-AF65-F5344CB8AC3E}">
        <p14:creationId xmlns:p14="http://schemas.microsoft.com/office/powerpoint/2010/main" val="719127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D379B-CE24-744C-A28A-845ADA3EB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46EF6-6327-4941-8AFC-729D26114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39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E60F4-D2C6-0140-AB12-BD233E70F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C29D1-7B0F-6A49-8374-59383F4D4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ED8BF9-A732-6B4E-AA09-77B485BE8D01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809891"/>
      </p:ext>
    </p:extLst>
  </p:cSld>
  <p:clrMapOvr>
    <a:masterClrMapping/>
  </p:clrMapOvr>
</p:sld>
</file>

<file path=ppt/theme/theme1.xml><?xml version="1.0" encoding="utf-8"?>
<a:theme xmlns:a="http://schemas.openxmlformats.org/drawingml/2006/main" name="Netwerk Digitaal Erfgoed">
  <a:themeElements>
    <a:clrScheme name="NDE Kleuren">
      <a:dk1>
        <a:sysClr val="windowText" lastClr="000000"/>
      </a:dk1>
      <a:lt1>
        <a:sysClr val="window" lastClr="FFFFFF"/>
      </a:lt1>
      <a:dk2>
        <a:srgbClr val="0A3DFA"/>
      </a:dk2>
      <a:lt2>
        <a:srgbClr val="E0E0E3"/>
      </a:lt2>
      <a:accent1>
        <a:srgbClr val="FA5200"/>
      </a:accent1>
      <a:accent2>
        <a:srgbClr val="328275"/>
      </a:accent2>
      <a:accent3>
        <a:srgbClr val="964793"/>
      </a:accent3>
      <a:accent4>
        <a:srgbClr val="172A59"/>
      </a:accent4>
      <a:accent5>
        <a:srgbClr val="9EDAFF"/>
      </a:accent5>
      <a:accent6>
        <a:srgbClr val="ABDFFC"/>
      </a:accent6>
      <a:hlink>
        <a:srgbClr val="0A3DFA"/>
      </a:hlink>
      <a:folHlink>
        <a:srgbClr val="0A3DFA"/>
      </a:folHlink>
    </a:clrScheme>
    <a:fontScheme name="NDE Poppins Roboto">
      <a:majorFont>
        <a:latin typeface="Poppins Medium"/>
        <a:ea typeface=""/>
        <a:cs typeface=""/>
      </a:majorFont>
      <a:minorFont>
        <a:latin typeface="Roboto"/>
        <a:ea typeface=""/>
        <a:cs typeface="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DE_Presentatie_EN_v2" id="{A2A22945-ED44-BC47-8BFD-40A5841E0D69}" vid="{1656DDD7-24FC-7340-8DBF-4C6FEA8B1EB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351</Words>
  <Application>Microsoft Macintosh PowerPoint</Application>
  <PresentationFormat>Diavoorstelling (16:9)</PresentationFormat>
  <Paragraphs>35</Paragraphs>
  <Slides>35</Slides>
  <Notes>0</Notes>
  <HiddenSlides>3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0" baseType="lpstr">
      <vt:lpstr>Arial</vt:lpstr>
      <vt:lpstr>Kalam</vt:lpstr>
      <vt:lpstr>Poppins Medium</vt:lpstr>
      <vt:lpstr>Roboto</vt:lpstr>
      <vt:lpstr>Netwerk Digitaal Erfgoed</vt:lpstr>
      <vt:lpstr>Layout instruction PowerPoint presentation NDE</vt:lpstr>
      <vt:lpstr>Layout instruction – following </vt:lpstr>
      <vt:lpstr>Layout instruction – following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This presentation was created in collaboration with...</vt:lpstr>
      <vt:lpstr>Questions?  Feel free to ask!</vt:lpstr>
      <vt:lpstr>Questions?  Feel free to ask!</vt:lpstr>
      <vt:lpstr>Stay tuned!</vt:lpstr>
      <vt:lpstr>Stay tuned!</vt:lpstr>
    </vt:vector>
  </TitlesOfParts>
  <Manager/>
  <Company>dutch digital heritage network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User</dc:creator>
  <cp:keywords/>
  <dc:description>NDE presentation - version 2 - May 2021 
Design: Het Echte Werk
Template: Ton Persoon</dc:description>
  <cp:lastModifiedBy>Ton Persoon</cp:lastModifiedBy>
  <cp:revision>27</cp:revision>
  <dcterms:created xsi:type="dcterms:W3CDTF">2020-11-20T21:58:57Z</dcterms:created>
  <dcterms:modified xsi:type="dcterms:W3CDTF">2021-05-14T11:09:04Z</dcterms:modified>
  <cp:category/>
</cp:coreProperties>
</file>